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71" r:id="rId3"/>
    <p:sldId id="327" r:id="rId4"/>
    <p:sldId id="364" r:id="rId5"/>
    <p:sldId id="256" r:id="rId6"/>
    <p:sldId id="259" r:id="rId7"/>
    <p:sldId id="257" r:id="rId8"/>
    <p:sldId id="258" r:id="rId9"/>
    <p:sldId id="260" r:id="rId10"/>
    <p:sldId id="261" r:id="rId11"/>
    <p:sldId id="291" r:id="rId12"/>
    <p:sldId id="262" r:id="rId14"/>
    <p:sldId id="263" r:id="rId15"/>
    <p:sldId id="292" r:id="rId16"/>
    <p:sldId id="264" r:id="rId17"/>
    <p:sldId id="265" r:id="rId18"/>
    <p:sldId id="293" r:id="rId19"/>
    <p:sldId id="266" r:id="rId20"/>
    <p:sldId id="267" r:id="rId21"/>
    <p:sldId id="294" r:id="rId22"/>
    <p:sldId id="268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08" r:id="rId33"/>
    <p:sldId id="309" r:id="rId34"/>
    <p:sldId id="310" r:id="rId35"/>
    <p:sldId id="401" r:id="rId36"/>
    <p:sldId id="289" r:id="rId37"/>
    <p:sldId id="288" r:id="rId38"/>
    <p:sldId id="287" r:id="rId39"/>
    <p:sldId id="295" r:id="rId40"/>
    <p:sldId id="290" r:id="rId41"/>
    <p:sldId id="28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A7F9B-0BAA-4652-BEB5-1955F8673D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273DD-66A6-4D01-9EE8-6A9923C3194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635" y="1551305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CALIFORNIA WILDFIRE </a:t>
            </a:r>
            <a:b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</a:b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CAUSE AND EFFECT ANALYSIS 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547100" y="4865370"/>
            <a:ext cx="3383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JASON LEI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JOSH GALLAGHER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THADDEUS GRAY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WAN XIA (SUSAN)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YU-HAN CHEN (AMY)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/>
              <a:t>Wind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8724265" y="6467475"/>
            <a:ext cx="3172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* r-squared are insignificant</a:t>
            </a:r>
            <a:endParaRPr lang="en-US" sz="1600"/>
          </a:p>
        </p:txBody>
      </p:sp>
      <p:pic>
        <p:nvPicPr>
          <p:cNvPr id="5" name="Picture 4" descr="w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0010" y="524510"/>
            <a:ext cx="3988435" cy="2850515"/>
          </a:xfrm>
          <a:prstGeom prst="rect">
            <a:avLst/>
          </a:prstGeom>
        </p:spPr>
      </p:pic>
      <p:pic>
        <p:nvPicPr>
          <p:cNvPr id="10" name="Picture 9" descr="w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15" y="524510"/>
            <a:ext cx="3987800" cy="2850515"/>
          </a:xfrm>
          <a:prstGeom prst="rect">
            <a:avLst/>
          </a:prstGeom>
        </p:spPr>
      </p:pic>
      <p:pic>
        <p:nvPicPr>
          <p:cNvPr id="12" name="Picture 11" descr="w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20" y="3375025"/>
            <a:ext cx="3997960" cy="2857500"/>
          </a:xfrm>
          <a:prstGeom prst="rect">
            <a:avLst/>
          </a:prstGeom>
        </p:spPr>
      </p:pic>
      <p:pic>
        <p:nvPicPr>
          <p:cNvPr id="13" name="Picture 12" descr="w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815" y="3389630"/>
            <a:ext cx="3987800" cy="2842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1" y="-1686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Wind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30" y="883069"/>
            <a:ext cx="7515270" cy="4333959"/>
          </a:xfrm>
        </p:spPr>
      </p:pic>
      <p:sp>
        <p:nvSpPr>
          <p:cNvPr id="6" name="TextBox 5"/>
          <p:cNvSpPr txBox="1"/>
          <p:nvPr/>
        </p:nvSpPr>
        <p:spPr>
          <a:xfrm>
            <a:off x="932329" y="5688106"/>
            <a:ext cx="950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appears to be a consistent pattern of wind speed averages dropping until date of containment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Temperature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4" y="1589312"/>
            <a:ext cx="5763416" cy="4146131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15" y="1813212"/>
            <a:ext cx="5863201" cy="3979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3180" y="6049820"/>
            <a:ext cx="908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can be inferred from these graphs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75" y="283845"/>
            <a:ext cx="10515600" cy="1325563"/>
          </a:xfrm>
        </p:spPr>
        <p:txBody>
          <a:bodyPr/>
          <a:p>
            <a:r>
              <a:rPr lang="en-US" dirty="0">
                <a:sym typeface="+mn-ea"/>
              </a:rPr>
              <a:t>Temperature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8724265" y="6467475"/>
            <a:ext cx="3172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* r-squared are insignificant</a:t>
            </a:r>
            <a:endParaRPr lang="en-US" sz="1600"/>
          </a:p>
        </p:txBody>
      </p:sp>
      <p:pic>
        <p:nvPicPr>
          <p:cNvPr id="3" name="Picture 2" descr="t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8970" y="92075"/>
            <a:ext cx="4218940" cy="2992120"/>
          </a:xfrm>
          <a:prstGeom prst="rect">
            <a:avLst/>
          </a:prstGeom>
        </p:spPr>
      </p:pic>
      <p:pic>
        <p:nvPicPr>
          <p:cNvPr id="8" name="Picture 7" descr="t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92075"/>
            <a:ext cx="4185920" cy="2992120"/>
          </a:xfrm>
          <a:prstGeom prst="rect">
            <a:avLst/>
          </a:prstGeom>
        </p:spPr>
      </p:pic>
      <p:pic>
        <p:nvPicPr>
          <p:cNvPr id="9" name="Picture 8" descr="t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20" y="3084195"/>
            <a:ext cx="4212590" cy="3010535"/>
          </a:xfrm>
          <a:prstGeom prst="rect">
            <a:avLst/>
          </a:prstGeom>
        </p:spPr>
      </p:pic>
      <p:pic>
        <p:nvPicPr>
          <p:cNvPr id="10" name="Picture 9" descr="t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0" y="3084195"/>
            <a:ext cx="4210685" cy="300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78" y="1636900"/>
            <a:ext cx="6118795" cy="3378853"/>
          </a:xfrm>
        </p:spPr>
      </p:pic>
      <p:sp>
        <p:nvSpPr>
          <p:cNvPr id="6" name="TextBox 5"/>
          <p:cNvSpPr txBox="1"/>
          <p:nvPr/>
        </p:nvSpPr>
        <p:spPr>
          <a:xfrm>
            <a:off x="1317812" y="5432612"/>
            <a:ext cx="5734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temperature rises up until date of containment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Temperature averages are consistent across all fire sizes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65" y="1813444"/>
            <a:ext cx="4696658" cy="3287661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28" y="1813444"/>
            <a:ext cx="4696658" cy="31577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6965" y="5230906"/>
            <a:ext cx="7716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60 and 75% humidity, there is a decrease in the duration of the fires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clumped at 0% humidity, but none until about 10%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995" y="365125"/>
            <a:ext cx="10515600" cy="1325563"/>
          </a:xfrm>
        </p:spPr>
        <p:txBody>
          <a:bodyPr/>
          <a:p>
            <a:r>
              <a:rPr lang="en-US"/>
              <a:t>Humidity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8706485" y="6318885"/>
            <a:ext cx="3172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* r-squared are insignificant</a:t>
            </a:r>
            <a:endParaRPr lang="en-US" sz="1600"/>
          </a:p>
        </p:txBody>
      </p:sp>
      <p:pic>
        <p:nvPicPr>
          <p:cNvPr id="3" name="Picture 2" descr="h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4195" y="144145"/>
            <a:ext cx="4192905" cy="2996565"/>
          </a:xfrm>
          <a:prstGeom prst="rect">
            <a:avLst/>
          </a:prstGeom>
        </p:spPr>
      </p:pic>
      <p:pic>
        <p:nvPicPr>
          <p:cNvPr id="8" name="Picture 7" descr="h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25" y="143510"/>
            <a:ext cx="4192905" cy="2996565"/>
          </a:xfrm>
          <a:prstGeom prst="rect">
            <a:avLst/>
          </a:prstGeom>
        </p:spPr>
      </p:pic>
      <p:pic>
        <p:nvPicPr>
          <p:cNvPr id="9" name="Picture 8" descr="h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30" y="3140075"/>
            <a:ext cx="4192270" cy="2996565"/>
          </a:xfrm>
          <a:prstGeom prst="rect">
            <a:avLst/>
          </a:prstGeom>
        </p:spPr>
      </p:pic>
      <p:pic>
        <p:nvPicPr>
          <p:cNvPr id="10" name="Picture 9" descr="h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25" y="3140075"/>
            <a:ext cx="4191635" cy="2995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62" y="1502429"/>
            <a:ext cx="7293804" cy="4078099"/>
          </a:xfrm>
        </p:spPr>
      </p:pic>
      <p:sp>
        <p:nvSpPr>
          <p:cNvPr id="6" name="TextBox 5"/>
          <p:cNvSpPr txBox="1"/>
          <p:nvPr/>
        </p:nvSpPr>
        <p:spPr>
          <a:xfrm>
            <a:off x="2756647" y="5836024"/>
            <a:ext cx="5423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Humidity decreases up until the date of containment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100-250 acres tend to have lower humidity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5" y="1376680"/>
            <a:ext cx="4938395" cy="3558540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35" y="1488511"/>
            <a:ext cx="5333961" cy="3649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0235" y="5674659"/>
            <a:ext cx="6141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for both graphs is clumped at 0 precipitation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greater than 75,000 acres have little to no precipitation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915" y="365125"/>
            <a:ext cx="10515600" cy="1325563"/>
          </a:xfrm>
        </p:spPr>
        <p:txBody>
          <a:bodyPr>
            <a:normAutofit/>
          </a:bodyPr>
          <a:p>
            <a:r>
              <a:rPr lang="en-US" sz="4000" dirty="0">
                <a:sym typeface="+mn-ea"/>
              </a:rPr>
              <a:t>Precipitation</a:t>
            </a:r>
            <a:endParaRPr lang="en-US" sz="4000"/>
          </a:p>
        </p:txBody>
      </p:sp>
      <p:sp>
        <p:nvSpPr>
          <p:cNvPr id="11" name="Text Box 10"/>
          <p:cNvSpPr txBox="1"/>
          <p:nvPr/>
        </p:nvSpPr>
        <p:spPr>
          <a:xfrm>
            <a:off x="8705850" y="6430645"/>
            <a:ext cx="3172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* r-squared are insignificant</a:t>
            </a:r>
            <a:endParaRPr lang="en-US" sz="1600"/>
          </a:p>
        </p:txBody>
      </p:sp>
      <p:pic>
        <p:nvPicPr>
          <p:cNvPr id="3" name="Picture 2" descr="p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4190" y="183515"/>
            <a:ext cx="4147185" cy="2964180"/>
          </a:xfrm>
          <a:prstGeom prst="rect">
            <a:avLst/>
          </a:prstGeom>
        </p:spPr>
      </p:pic>
      <p:pic>
        <p:nvPicPr>
          <p:cNvPr id="8" name="Picture 7" descr="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75" y="183515"/>
            <a:ext cx="4147820" cy="2964180"/>
          </a:xfrm>
          <a:prstGeom prst="rect">
            <a:avLst/>
          </a:prstGeom>
        </p:spPr>
      </p:pic>
      <p:pic>
        <p:nvPicPr>
          <p:cNvPr id="9" name="Picture 8" descr="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315" y="3244850"/>
            <a:ext cx="4149725" cy="2966085"/>
          </a:xfrm>
          <a:prstGeom prst="rect">
            <a:avLst/>
          </a:prstGeom>
        </p:spPr>
      </p:pic>
      <p:pic>
        <p:nvPicPr>
          <p:cNvPr id="10" name="Picture 9" descr="p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105" y="3244850"/>
            <a:ext cx="4149090" cy="296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Project Motivation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865" y="1691005"/>
            <a:ext cx="9230360" cy="4488815"/>
          </a:xfrm>
        </p:spPr>
        <p:txBody>
          <a:bodyPr/>
          <a:p>
            <a:r>
              <a:rPr lang="en-US"/>
              <a:t>Motivation</a:t>
            </a:r>
            <a:br>
              <a:rPr lang="en-US"/>
            </a:br>
            <a:r>
              <a:rPr lang="en-US"/>
              <a:t>-  With wildfires becoming an increasing problem in California, we wanted to see if we could find an trends in the causes and effects of the fires</a:t>
            </a:r>
            <a:endParaRPr lang="en-US"/>
          </a:p>
          <a:p>
            <a:r>
              <a:rPr lang="en-US"/>
              <a:t>Cause of wildfires</a:t>
            </a:r>
            <a:br>
              <a:rPr lang="en-US"/>
            </a:br>
            <a:r>
              <a:rPr lang="en-US"/>
              <a:t>-  Weather factors</a:t>
            </a:r>
            <a:br>
              <a:rPr lang="en-US"/>
            </a:br>
            <a:r>
              <a:rPr lang="en-US"/>
              <a:t>-  Human activities</a:t>
            </a:r>
            <a:endParaRPr lang="en-US"/>
          </a:p>
          <a:p>
            <a:r>
              <a:rPr lang="en-US"/>
              <a:t>Effects of wildfires</a:t>
            </a:r>
            <a:endParaRPr lang="en-US"/>
          </a:p>
          <a:p>
            <a:pPr marL="0" indent="0">
              <a:buNone/>
            </a:pPr>
            <a:r>
              <a:rPr lang="en-US"/>
              <a:t>   -  Air quality</a:t>
            </a:r>
            <a:br>
              <a:rPr lang="en-US"/>
            </a:br>
            <a:r>
              <a:rPr lang="en-US"/>
              <a:t>   -  Financial cost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36" y="1534133"/>
            <a:ext cx="6006964" cy="3360033"/>
          </a:xfrm>
        </p:spPr>
      </p:pic>
      <p:sp>
        <p:nvSpPr>
          <p:cNvPr id="6" name="TextBox 5"/>
          <p:cNvSpPr txBox="1"/>
          <p:nvPr/>
        </p:nvSpPr>
        <p:spPr>
          <a:xfrm>
            <a:off x="1183342" y="4892998"/>
            <a:ext cx="92577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averages are surprisingly high 30 days prior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fires have spike of precipitation on containment. Rainfall may have helped containment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between 251 and 100 acres have much higher precipitation levels than other size groups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related to storm systems with lighting causing mid-range fires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for fires 11-250 acres is suspiciously low. Could be data error.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7455" y="575310"/>
            <a:ext cx="9850120" cy="2387600"/>
          </a:xfrm>
        </p:spPr>
        <p:txBody>
          <a:bodyPr>
            <a:normAutofit/>
          </a:bodyPr>
          <a:lstStyle/>
          <a:p>
            <a:r>
              <a:rPr lang="en-US" dirty="0"/>
              <a:t>California Wildfire Costs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lstStyle/>
          <a:p>
            <a:pPr marL="228600" indent="-2286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/>
              <a:t>What regions in California have the highest costs of wildfire damage?</a:t>
            </a:r>
            <a:endParaRPr lang="en-US" sz="2800" dirty="0"/>
          </a:p>
          <a:p>
            <a:pPr marL="228600" indent="-228600" algn="l">
              <a:buClrTx/>
              <a:buSzTx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28600" indent="-2286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/>
              <a:t>What are the human causes that cause the most damage?</a:t>
            </a:r>
            <a:endParaRPr lang="en-US" sz="2800" dirty="0"/>
          </a:p>
          <a:p>
            <a:pPr marL="342900" indent="-34290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0" y="1825625"/>
            <a:ext cx="8877300" cy="4351338"/>
          </a:xfrm>
        </p:spPr>
        <p:txBody>
          <a:bodyPr/>
          <a:lstStyle/>
          <a:p>
            <a:r>
              <a:rPr lang="en-US" dirty="0"/>
              <a:t>I have chosen datasets from four different years: 2019, 2018, 2017, 2016</a:t>
            </a:r>
            <a:endParaRPr lang="en-US" dirty="0"/>
          </a:p>
          <a:p>
            <a:r>
              <a:rPr lang="en-US" dirty="0"/>
              <a:t>Each data set presents the costs of human causes per Cal Fire Region</a:t>
            </a:r>
            <a:endParaRPr lang="en-US" dirty="0"/>
          </a:p>
          <a:p>
            <a:r>
              <a:rPr lang="en-US" dirty="0"/>
              <a:t>Basically, some counties are grouped in these regions, as a single Cal Fire unit can cover the entire area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General Data Cleaning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3726" y="1690688"/>
            <a:ext cx="9464548" cy="1664455"/>
          </a:xfrm>
        </p:spPr>
      </p:pic>
      <p:sp>
        <p:nvSpPr>
          <p:cNvPr id="11" name="TextBox 10"/>
          <p:cNvSpPr txBox="1"/>
          <p:nvPr/>
        </p:nvSpPr>
        <p:spPr>
          <a:xfrm>
            <a:off x="2743200" y="3902927"/>
            <a:ext cx="8085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Removed extraneous rows such as ”Northern Region” and ”Southern Region” as I analyzed the data with no distinction, and those rows had no data. 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Combining Data for First Plot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65500" y="1690688"/>
            <a:ext cx="7988300" cy="2400300"/>
          </a:xfrm>
        </p:spPr>
      </p:pic>
      <p:sp>
        <p:nvSpPr>
          <p:cNvPr id="6" name="TextBox 5"/>
          <p:cNvSpPr txBox="1"/>
          <p:nvPr/>
        </p:nvSpPr>
        <p:spPr>
          <a:xfrm>
            <a:off x="3456878" y="4549698"/>
            <a:ext cx="75828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felt it would be easier to plot all four graphs at once if I combined data into one </a:t>
            </a:r>
            <a:r>
              <a:rPr lang="en-US" sz="2400" dirty="0" err="1"/>
              <a:t>dataframe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Specifically chose region totals for this plot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Damage per Region 2019-2016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986" y="1690688"/>
            <a:ext cx="5627510" cy="4598600"/>
          </a:xfrm>
        </p:spPr>
      </p:pic>
      <p:sp>
        <p:nvSpPr>
          <p:cNvPr id="6" name="TextBox 5"/>
          <p:cNvSpPr txBox="1"/>
          <p:nvPr/>
        </p:nvSpPr>
        <p:spPr>
          <a:xfrm>
            <a:off x="6096000" y="1690687"/>
            <a:ext cx="55681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Represents total cost of wildfire damages pre region (in Billions)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several regions with major outliers, which is why it looks like there is missing data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Sonoma-Lake-Napa has had massive damages in three of the past four years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area clearly is a hotspot for wildfires, with Butte, Nevada-Yuba-Placer, and Shasta-Trinity being potentially dangerous spots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Damage per Region w/o Outliers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7429" y="1517383"/>
            <a:ext cx="5508571" cy="4659580"/>
          </a:xfrm>
        </p:spPr>
      </p:pic>
      <p:sp>
        <p:nvSpPr>
          <p:cNvPr id="6" name="TextBox 5"/>
          <p:cNvSpPr txBox="1"/>
          <p:nvPr/>
        </p:nvSpPr>
        <p:spPr>
          <a:xfrm>
            <a:off x="6096000" y="1690688"/>
            <a:ext cx="5077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Dropped regions with the jumps in cost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Wanted to show how large the difference was between the outliers and “normal” fires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Create </a:t>
            </a:r>
            <a:r>
              <a:rPr lang="en-US" dirty="0" err="1"/>
              <a:t>Dataframe</a:t>
            </a:r>
            <a:r>
              <a:rPr lang="en-US" dirty="0"/>
              <a:t> for Costs per Cause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235" y="1936015"/>
            <a:ext cx="7738946" cy="3705300"/>
          </a:xfrm>
        </p:spPr>
      </p:pic>
      <p:sp>
        <p:nvSpPr>
          <p:cNvPr id="6" name="TextBox 5"/>
          <p:cNvSpPr txBox="1"/>
          <p:nvPr/>
        </p:nvSpPr>
        <p:spPr>
          <a:xfrm>
            <a:off x="8500946" y="1936015"/>
            <a:ext cx="2988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</a:t>
            </a:r>
            <a:r>
              <a:rPr lang="en-US" sz="2400" dirty="0" err="1"/>
              <a:t>Dataframe</a:t>
            </a:r>
            <a:r>
              <a:rPr lang="en-US" sz="2400" dirty="0"/>
              <a:t> to </a:t>
            </a:r>
            <a:r>
              <a:rPr lang="en-US" sz="2400" dirty="0" err="1"/>
              <a:t>pickout</a:t>
            </a:r>
            <a:r>
              <a:rPr lang="en-US" sz="2400" dirty="0"/>
              <a:t> the costs of damages from human causes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Costs for Human Causes per Year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0688"/>
            <a:ext cx="5971517" cy="4351338"/>
          </a:xfrm>
        </p:spPr>
      </p:pic>
      <p:sp>
        <p:nvSpPr>
          <p:cNvPr id="6" name="TextBox 5"/>
          <p:cNvSpPr txBox="1"/>
          <p:nvPr/>
        </p:nvSpPr>
        <p:spPr>
          <a:xfrm>
            <a:off x="6809717" y="1918010"/>
            <a:ext cx="47429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Represents the costs of human causes per year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to costs per region, there are clear outliers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Electric power seems to be the top cause of wildfires, with three out of four years seeing significant costs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other costly causes would be from arson and vehicle fires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Costs of Human Causes per Region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59284"/>
            <a:ext cx="2560134" cy="2372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754" y="1361953"/>
            <a:ext cx="2950892" cy="25672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4196087"/>
            <a:ext cx="2667000" cy="22769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78" y="4321887"/>
            <a:ext cx="2601177" cy="21511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64400" y="1562100"/>
            <a:ext cx="4368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graph represents a year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Bar plot represents major costs in human causes per region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 shown before, electric power is the primary cause for wildfires, along with arson and vehicles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Sonoma-Lake-Napa is once again the most prolific area for wildfires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Data Source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3380"/>
            <a:ext cx="10515600" cy="4351338"/>
          </a:xfrm>
        </p:spPr>
        <p:txBody>
          <a:bodyPr/>
          <a:p>
            <a:r>
              <a:rPr lang="en-US"/>
              <a:t>kaggle.com</a:t>
            </a:r>
            <a:br>
              <a:rPr lang="en-US"/>
            </a:br>
            <a:r>
              <a:rPr lang="en-US"/>
              <a:t>U.S. Wildfire data (plus other attributes) which has a subset of 1.88 Million US wildfire database</a:t>
            </a:r>
            <a:r>
              <a:rPr lang="en-US">
                <a:sym typeface="+mn-ea"/>
              </a:rPr>
              <a:t>(Year 1995 - Year 2015)</a:t>
            </a:r>
            <a:r>
              <a:rPr lang="en-US"/>
              <a:t>. We concentrate on California wildfire dataset in our analysis.</a:t>
            </a:r>
            <a:endParaRPr lang="en-US"/>
          </a:p>
          <a:p>
            <a:r>
              <a:rPr lang="en-US"/>
              <a:t>California Department of Forestry and Fire Protection </a:t>
            </a:r>
            <a:br>
              <a:rPr lang="en-US"/>
            </a:br>
            <a:r>
              <a:rPr lang="en-US"/>
              <a:t>Wildfire Activity Statistics (Year 2016 - Year 2019)</a:t>
            </a:r>
            <a:endParaRPr lang="en-US"/>
          </a:p>
          <a:p>
            <a:r>
              <a:rPr lang="en-US"/>
              <a:t>https://www2.purpleair.com</a:t>
            </a:r>
            <a:br>
              <a:rPr lang="en-US"/>
            </a:br>
            <a:r>
              <a:rPr lang="en-US"/>
              <a:t>PurpleAir, which is a real time air quality monitor, providing real time measurement of air quality on a public map.</a:t>
            </a:r>
            <a:endParaRPr lang="en-US"/>
          </a:p>
          <a:p>
            <a:r>
              <a:rPr lang="en-US"/>
              <a:t>Google Maps Platform - API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/>
          <p:nvPr/>
        </p:nvSpPr>
        <p:spPr>
          <a:xfrm>
            <a:off x="3525712" y="449193"/>
            <a:ext cx="9144000" cy="1345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Effect of Wildfires: Air Quality</a:t>
            </a:r>
            <a:endParaRPr lang="en-US" sz="4000" dirty="0"/>
          </a:p>
        </p:txBody>
      </p:sp>
      <p:sp>
        <p:nvSpPr>
          <p:cNvPr id="10" name="Subtitle 2"/>
          <p:cNvSpPr txBox="1"/>
          <p:nvPr/>
        </p:nvSpPr>
        <p:spPr>
          <a:xfrm>
            <a:off x="3048000" y="5572125"/>
            <a:ext cx="9144000" cy="875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Is there a difference in PM</a:t>
            </a:r>
            <a:r>
              <a:rPr lang="en-US" baseline="-25000" dirty="0"/>
              <a:t>2.5</a:t>
            </a:r>
            <a:r>
              <a:rPr lang="en-US" dirty="0"/>
              <a:t> (air pollutant) concentration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before and after the </a:t>
            </a:r>
            <a:r>
              <a:rPr lang="en-US" dirty="0" err="1"/>
              <a:t>Woosley</a:t>
            </a:r>
            <a:r>
              <a:rPr lang="en-US" dirty="0"/>
              <a:t> fire?</a:t>
            </a:r>
            <a:endParaRPr lang="en-US" dirty="0"/>
          </a:p>
        </p:txBody>
      </p:sp>
      <p:pic>
        <p:nvPicPr>
          <p:cNvPr id="2" name="Picture 1" descr="Woolsey fi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0785" y="1501140"/>
            <a:ext cx="5958840" cy="37033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576" y="2462784"/>
            <a:ext cx="7279269" cy="3960436"/>
          </a:xfrm>
          <a:prstGeom prst="rect">
            <a:avLst/>
          </a:prstGeom>
        </p:spPr>
      </p:pic>
      <p:pic>
        <p:nvPicPr>
          <p:cNvPr id="3" name="Picture 2" descr="A picture containing building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309118"/>
            <a:ext cx="3062514" cy="1982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7775" y="309245"/>
            <a:ext cx="3326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Low-cost air sensor</a:t>
            </a:r>
            <a:endParaRPr lang="en-US" sz="28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7120" y="65454"/>
            <a:ext cx="588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Cleaning and Processing  </a:t>
            </a:r>
            <a:endParaRPr lang="en-US" sz="3600" dirty="0"/>
          </a:p>
        </p:txBody>
      </p:sp>
      <p:pic>
        <p:nvPicPr>
          <p:cNvPr id="6" name="Picture 5" descr="Tabl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7" y="2433016"/>
            <a:ext cx="5117527" cy="26318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9" y="711785"/>
            <a:ext cx="6348815" cy="3328261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9" y="4200144"/>
            <a:ext cx="4617551" cy="243214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714375" y="2317750"/>
            <a:ext cx="654050" cy="28670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2270760" y="2317750"/>
            <a:ext cx="533400" cy="28670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471" y="1434817"/>
            <a:ext cx="5943014" cy="44979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52986" y="1434817"/>
            <a:ext cx="5943014" cy="4497936"/>
            <a:chOff x="223234" y="2785056"/>
            <a:chExt cx="5486400" cy="3657600"/>
          </a:xfrm>
        </p:grpSpPr>
        <p:pic>
          <p:nvPicPr>
            <p:cNvPr id="15" name="Picture 14" descr="Chart, line chart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234" y="2785056"/>
              <a:ext cx="5486400" cy="36576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873617" y="4716888"/>
              <a:ext cx="46879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Down Arrow 16"/>
          <p:cNvSpPr/>
          <p:nvPr/>
        </p:nvSpPr>
        <p:spPr>
          <a:xfrm>
            <a:off x="1212071" y="3429000"/>
            <a:ext cx="141668" cy="312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89807" y="3047511"/>
            <a:ext cx="33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EPA 24 hours standard: 35ug/m</a:t>
            </a:r>
            <a:r>
              <a:rPr lang="en-US" baseline="30000" dirty="0"/>
              <a:t>3</a:t>
            </a:r>
            <a:endParaRPr lang="en-US" baseline="30000" dirty="0"/>
          </a:p>
        </p:txBody>
      </p:sp>
      <p:sp>
        <p:nvSpPr>
          <p:cNvPr id="19" name="TextBox 18"/>
          <p:cNvSpPr txBox="1"/>
          <p:nvPr/>
        </p:nvSpPr>
        <p:spPr>
          <a:xfrm>
            <a:off x="1736749" y="1141148"/>
            <a:ext cx="3095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Non-wildfire season</a:t>
            </a:r>
            <a:endParaRPr lang="en-US" sz="2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664849" y="1165006"/>
            <a:ext cx="5243636" cy="3506724"/>
            <a:chOff x="6664849" y="1734977"/>
            <a:chExt cx="5243636" cy="3506724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664849" y="4378768"/>
              <a:ext cx="52436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099450" y="1734977"/>
              <a:ext cx="2374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wildfire season</a:t>
              </a:r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85852" y="2258197"/>
              <a:ext cx="115910" cy="2983504"/>
            </a:xfrm>
            <a:prstGeom prst="rect">
              <a:avLst/>
            </a:prstGeom>
            <a:solidFill>
              <a:srgbClr val="92D050">
                <a:alpha val="2271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069374" y="1935026"/>
            <a:ext cx="216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Woosley</a:t>
            </a:r>
            <a:r>
              <a:rPr lang="en-US" dirty="0"/>
              <a:t> Fire starts</a:t>
            </a: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 rot="5400000">
            <a:off x="8814734" y="1901355"/>
            <a:ext cx="141668" cy="312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845" y="354965"/>
            <a:ext cx="10515600" cy="1325563"/>
          </a:xfrm>
        </p:spPr>
        <p:txBody>
          <a:bodyPr/>
          <a:p>
            <a:pPr algn="ctr"/>
            <a:r>
              <a:rPr lang="en-US"/>
              <a:t>Wildfire Maps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20" y="2649855"/>
            <a:ext cx="10515600" cy="2282825"/>
          </a:xfrm>
        </p:spPr>
        <p:txBody>
          <a:bodyPr>
            <a:normAutofit fontScale="70000"/>
          </a:bodyPr>
          <a:p>
            <a:pPr marL="457200" lvl="1" indent="0" algn="ctr">
              <a:buNone/>
            </a:pPr>
            <a:r>
              <a:rPr lang="en-US" sz="4000"/>
              <a:t>Questions:</a:t>
            </a:r>
            <a:br>
              <a:rPr lang="en-US" sz="4000"/>
            </a:br>
            <a:endParaRPr lang="en-US" sz="4000"/>
          </a:p>
          <a:p>
            <a:pPr lvl="1" algn="l"/>
            <a:r>
              <a:rPr lang="en-US" sz="4000"/>
              <a:t>Where were the wildfires located </a:t>
            </a:r>
            <a:r>
              <a:rPr lang="en-US" sz="4000">
                <a:sym typeface="+mn-ea"/>
              </a:rPr>
              <a:t>in California</a:t>
            </a:r>
            <a:r>
              <a:rPr lang="en-US" sz="4000"/>
              <a:t>?</a:t>
            </a:r>
            <a:endParaRPr lang="en-US" sz="4000"/>
          </a:p>
          <a:p>
            <a:pPr lvl="1" algn="l"/>
            <a:r>
              <a:rPr lang="en-US" sz="4000">
                <a:sym typeface="+mn-ea"/>
              </a:rPr>
              <a:t>Where were the large scale wildfires located in California?</a:t>
            </a:r>
            <a:endParaRPr lang="en-US" sz="4000">
              <a:sym typeface="+mn-ea"/>
            </a:endParaRPr>
          </a:p>
          <a:p>
            <a:pPr marL="457200" lvl="1" indent="0" algn="r">
              <a:buNone/>
            </a:pPr>
            <a:r>
              <a:rPr lang="en-US" sz="2800"/>
              <a:t>(from year 1995 through year 2015)</a:t>
            </a:r>
            <a:endParaRPr lang="en-US" sz="2800"/>
          </a:p>
          <a:p>
            <a:pPr marL="457200" lvl="1" indent="0">
              <a:buNone/>
            </a:pP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Fire Location Map - using API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57805" y="1561465"/>
            <a:ext cx="4635500" cy="47910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8702040" y="1825625"/>
            <a:ext cx="3131185" cy="3765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Los Angeles and San Diego had slightly more fires happened during 1995 to 2015 according to the symbol map.</a:t>
            </a:r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Fire Size Heatmap - using API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2040" y="1825625"/>
            <a:ext cx="3131185" cy="3765550"/>
          </a:xfrm>
        </p:spPr>
        <p:txBody>
          <a:bodyPr>
            <a:normAutofit/>
          </a:bodyPr>
          <a:p>
            <a:r>
              <a:rPr lang="en-US" sz="1800"/>
              <a:t>The majority of large scale wildfires happened from 1995 to 2015 were close to Los Angeles and San Diego according to the fire size heatmap.</a:t>
            </a:r>
            <a:endParaRPr lang="en-US" sz="1800"/>
          </a:p>
        </p:txBody>
      </p:sp>
      <p:pic>
        <p:nvPicPr>
          <p:cNvPr id="4" name="Picture 3" descr="fire_size_heat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0" y="1544320"/>
            <a:ext cx="5631815" cy="4594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Conclusions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From our analysis, the weather factors (Wind speed/Humidity/Temperature/Precipitation) have correlations with the fire size up until the date of containment, but it is unclear whether the weather impacted the fires or vice-versa</a:t>
            </a:r>
            <a:endParaRPr lang="en-US"/>
          </a:p>
          <a:p>
            <a:r>
              <a:rPr lang="en-US"/>
              <a:t>There Is a strong correlation between electrical power and wildfire costs, </a:t>
            </a:r>
            <a:r>
              <a:rPr lang="en-US">
                <a:sym typeface="+mn-ea"/>
              </a:rPr>
              <a:t> </a:t>
            </a:r>
            <a:r>
              <a:rPr lang="en-US" dirty="0">
                <a:sym typeface="+mn-ea"/>
              </a:rPr>
              <a:t>along with arson and vehicles</a:t>
            </a:r>
            <a:r>
              <a:rPr lang="en-US"/>
              <a:t>. Additionally, electrical power in all areas seems to have a strong correlation with wildfires.</a:t>
            </a:r>
            <a:endParaRPr lang="en-US"/>
          </a:p>
          <a:p>
            <a:r>
              <a:rPr lang="en-US"/>
              <a:t>Wildfire increases air polution in surrounding areas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Limitations and Discussions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We are not able to merge our datasets: data are from different years</a:t>
            </a:r>
            <a:endParaRPr lang="en-US"/>
          </a:p>
          <a:p>
            <a:r>
              <a:rPr lang="en-US"/>
              <a:t>Real world data cleaning: missing information or wrong information</a:t>
            </a:r>
            <a:endParaRPr lang="en-US"/>
          </a:p>
          <a:p>
            <a:r>
              <a:rPr lang="en-US"/>
              <a:t>We couldn’t find enough scientific support on some trends that we observed from data analysis </a:t>
            </a:r>
            <a:endParaRPr lang="en-US"/>
          </a:p>
          <a:p>
            <a:endParaRPr lang="en-US"/>
          </a:p>
          <a:p>
            <a:r>
              <a:rPr lang="en-US"/>
              <a:t>More to explore:</a:t>
            </a:r>
            <a:endParaRPr lang="en-US"/>
          </a:p>
          <a:p>
            <a:pPr marL="0" indent="0">
              <a:buNone/>
            </a:pPr>
            <a:r>
              <a:rPr lang="en-US"/>
              <a:t>   -  Impacts from wildfires on water resources: water quality within and downstream from a burn area may be significantly impacted.</a:t>
            </a:r>
            <a:endParaRPr lang="en-US"/>
          </a:p>
          <a:p>
            <a:pPr marL="0" indent="0">
              <a:buNone/>
            </a:pPr>
            <a:r>
              <a:rPr lang="en-US"/>
              <a:t>   -  Climate change impacts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3d_man_with_thank_you_text_board_stock_photo_Slide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735" y="784225"/>
            <a:ext cx="5464810" cy="5464810"/>
          </a:xfrm>
          <a:prstGeom prst="rect">
            <a:avLst/>
          </a:prstGeom>
        </p:spPr>
      </p:pic>
      <p:pic>
        <p:nvPicPr>
          <p:cNvPr id="5" name="Content Placeholder 4" descr="352-3526570_test-your-knowledge-on-hydration-questions-and-answers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1245" y="4259580"/>
            <a:ext cx="1583055" cy="211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8500" y="604006"/>
            <a:ext cx="9144000" cy="1345603"/>
          </a:xfrm>
        </p:spPr>
        <p:txBody>
          <a:bodyPr/>
          <a:lstStyle/>
          <a:p>
            <a:r>
              <a:rPr lang="en-US" dirty="0"/>
              <a:t>Causes of Wildfires: Weather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97835"/>
            <a:ext cx="9144000" cy="2708275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Is there a difference between average weather on any day for a location, and the weather in the location of a fire?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Are there weather trends in the time prior to the fire being contained?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87988" cy="697193"/>
          </a:xfrm>
        </p:spPr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6" name="Content Placeholder 5" descr="Text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1546314"/>
            <a:ext cx="7369139" cy="13985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623" y="3136017"/>
            <a:ext cx="10098742" cy="2901712"/>
          </a:xfrm>
        </p:spPr>
        <p:txBody>
          <a:bodyPr/>
          <a:lstStyle/>
          <a:p>
            <a:r>
              <a:rPr lang="en-US" dirty="0"/>
              <a:t>Limited to California</a:t>
            </a:r>
            <a:endParaRPr lang="en-US" dirty="0"/>
          </a:p>
          <a:p>
            <a:r>
              <a:rPr lang="en-US" dirty="0"/>
              <a:t>Removed fires less than 10 Acres</a:t>
            </a:r>
            <a:endParaRPr lang="en-US" dirty="0"/>
          </a:p>
          <a:p>
            <a:r>
              <a:rPr lang="en-US" dirty="0"/>
              <a:t>Removed records that did not have weather files</a:t>
            </a:r>
            <a:endParaRPr lang="en-US" dirty="0"/>
          </a:p>
          <a:p>
            <a:r>
              <a:rPr lang="en-US" dirty="0"/>
              <a:t>Removed records where temperature equaled exactly 0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076"/>
            <a:ext cx="10515600" cy="1325563"/>
          </a:xfrm>
        </p:spPr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2" y="1624085"/>
            <a:ext cx="4226858" cy="3539288"/>
          </a:xfrm>
        </p:spPr>
      </p:pic>
      <p:pic>
        <p:nvPicPr>
          <p:cNvPr id="7" name="Picture 6" descr="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58" y="540120"/>
            <a:ext cx="5313800" cy="4220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5230738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columns that would not be used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3458" y="5230738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Renamed columns so </a:t>
            </a:r>
            <a:r>
              <a:rPr lang="en-US" dirty="0" err="1"/>
              <a:t>Dataframe</a:t>
            </a:r>
            <a:r>
              <a:rPr lang="en-US" dirty="0"/>
              <a:t> would be more aesthetically pleasing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0" y="1690688"/>
            <a:ext cx="7678222" cy="1562318"/>
          </a:xfrm>
        </p:spPr>
      </p:pic>
      <p:sp>
        <p:nvSpPr>
          <p:cNvPr id="8" name="TextBox 7"/>
          <p:cNvSpPr txBox="1"/>
          <p:nvPr/>
        </p:nvSpPr>
        <p:spPr>
          <a:xfrm>
            <a:off x="697030" y="3845859"/>
            <a:ext cx="777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to Fahrenheit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 Duration column needed strings removed and to be turned into float for later calculations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Cleaning</a:t>
            </a:r>
            <a:endParaRPr lang="en-US" dirty="0"/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8" y="1690688"/>
            <a:ext cx="7164323" cy="4351338"/>
          </a:xfrm>
        </p:spPr>
      </p:pic>
      <p:sp>
        <p:nvSpPr>
          <p:cNvPr id="6" name="TextBox 5"/>
          <p:cNvSpPr txBox="1"/>
          <p:nvPr/>
        </p:nvSpPr>
        <p:spPr>
          <a:xfrm>
            <a:off x="8002523" y="1690688"/>
            <a:ext cx="3911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data by the size of the fire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separate </a:t>
            </a:r>
            <a:r>
              <a:rPr lang="en-US" dirty="0" err="1"/>
              <a:t>dataframes</a:t>
            </a:r>
            <a:r>
              <a:rPr lang="en-US" dirty="0"/>
              <a:t> for wind, temperature, humidity, and precipitation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Took averages for time periods prior to fires’ containment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82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Wind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" y="1246934"/>
            <a:ext cx="5294206" cy="3591083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2" y="1152130"/>
            <a:ext cx="5481918" cy="36858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0612" y="5405718"/>
            <a:ext cx="11298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grouped in 1 to 5 m/s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Duration drops significantly above 5 m/s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Lots of datapoints at 0 m/s, however none in between until almost 1 m/s. Could be error in measurements or data.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6752</Words>
  <Application>WPS Presentation</Application>
  <PresentationFormat>Widescreen</PresentationFormat>
  <Paragraphs>216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SimSun</vt:lpstr>
      <vt:lpstr>Wingdings</vt:lpstr>
      <vt:lpstr>Wingdings</vt:lpstr>
      <vt:lpstr>Calibri Light</vt:lpstr>
      <vt:lpstr>Calibri</vt:lpstr>
      <vt:lpstr>Microsoft YaHei</vt:lpstr>
      <vt:lpstr>Arial Unicode MS</vt:lpstr>
      <vt:lpstr>Office Theme</vt:lpstr>
      <vt:lpstr>CALIFORNIA WILDFIRE  CAUSE AND EFFECT ANALYSIS </vt:lpstr>
      <vt:lpstr>Project Motivation </vt:lpstr>
      <vt:lpstr>Data Source</vt:lpstr>
      <vt:lpstr>Causes of Wildfires: Weather</vt:lpstr>
      <vt:lpstr>Weather Data Cleaning</vt:lpstr>
      <vt:lpstr>Weather Data Cleaning</vt:lpstr>
      <vt:lpstr>Weather Data Cleaning</vt:lpstr>
      <vt:lpstr>Weather Data Cleaning</vt:lpstr>
      <vt:lpstr>Wind</vt:lpstr>
      <vt:lpstr>Wind</vt:lpstr>
      <vt:lpstr>Wind</vt:lpstr>
      <vt:lpstr>Temperature</vt:lpstr>
      <vt:lpstr>Temperature</vt:lpstr>
      <vt:lpstr>Temperature</vt:lpstr>
      <vt:lpstr>Humidity</vt:lpstr>
      <vt:lpstr>Humidity</vt:lpstr>
      <vt:lpstr>Humidity</vt:lpstr>
      <vt:lpstr>Precipitation</vt:lpstr>
      <vt:lpstr>Precipitation</vt:lpstr>
      <vt:lpstr>Precipitation</vt:lpstr>
      <vt:lpstr>California Wildfire Costs Analysis</vt:lpstr>
      <vt:lpstr>Background</vt:lpstr>
      <vt:lpstr>General Data Cleaning</vt:lpstr>
      <vt:lpstr>Combining Data for First Plot</vt:lpstr>
      <vt:lpstr>Damage per Region 2019-2016</vt:lpstr>
      <vt:lpstr>Damage per Region w/o Outliers </vt:lpstr>
      <vt:lpstr>Create Dataframe for Costs per Cause</vt:lpstr>
      <vt:lpstr>Costs for Human Causes per Year</vt:lpstr>
      <vt:lpstr>Costs of Human Causes per Region</vt:lpstr>
      <vt:lpstr>PowerPoint 演示文稿</vt:lpstr>
      <vt:lpstr>PowerPoint 演示文稿</vt:lpstr>
      <vt:lpstr>PowerPoint 演示文稿</vt:lpstr>
      <vt:lpstr>PowerPoint 演示文稿</vt:lpstr>
      <vt:lpstr>Wildfire Maps</vt:lpstr>
      <vt:lpstr>Fire Location Map - using API</vt:lpstr>
      <vt:lpstr>Fire Size Heatmap - using API </vt:lpstr>
      <vt:lpstr>Conclusions</vt:lpstr>
      <vt:lpstr>Limitations and Discussions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Gallagher</dc:creator>
  <cp:lastModifiedBy>Administrator</cp:lastModifiedBy>
  <cp:revision>51</cp:revision>
  <dcterms:created xsi:type="dcterms:W3CDTF">2021-04-30T02:00:00Z</dcterms:created>
  <dcterms:modified xsi:type="dcterms:W3CDTF">2021-05-02T04:22:26Z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